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3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76" d="100"/>
          <a:sy n="76" d="100"/>
        </p:scale>
        <p:origin x="498"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29C02DC-52CD-40A9-92AD-2EAF345AFED5}" type="datetimeFigureOut">
              <a:rPr lang="en-US" smtClean="0"/>
              <a:t>3/13/2021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6A6825-0000-47D6-9CC2-6787F6595E11}" type="slidenum">
              <a:rPr lang="en-US" smtClean="0"/>
              <a:t>‹#›</a:t>
            </a:fld>
            <a:endParaRPr lang="en-US"/>
          </a:p>
        </p:txBody>
      </p:sp>
    </p:spTree>
    <p:extLst>
      <p:ext uri="{BB962C8B-B14F-4D97-AF65-F5344CB8AC3E}">
        <p14:creationId xmlns:p14="http://schemas.microsoft.com/office/powerpoint/2010/main" val="9350730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9C02DC-52CD-40A9-92AD-2EAF345AFED5}" type="datetimeFigureOut">
              <a:rPr lang="en-US" smtClean="0"/>
              <a:t>3/13/2021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6A6825-0000-47D6-9CC2-6787F6595E11}" type="slidenum">
              <a:rPr lang="en-US" smtClean="0"/>
              <a:t>‹#›</a:t>
            </a:fld>
            <a:endParaRPr lang="en-US"/>
          </a:p>
        </p:txBody>
      </p:sp>
    </p:spTree>
    <p:extLst>
      <p:ext uri="{BB962C8B-B14F-4D97-AF65-F5344CB8AC3E}">
        <p14:creationId xmlns:p14="http://schemas.microsoft.com/office/powerpoint/2010/main" val="13977771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9C02DC-52CD-40A9-92AD-2EAF345AFED5}" type="datetimeFigureOut">
              <a:rPr lang="en-US" smtClean="0"/>
              <a:t>3/13/2021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6A6825-0000-47D6-9CC2-6787F6595E11}"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120399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9C02DC-52CD-40A9-92AD-2EAF345AFED5}" type="datetimeFigureOut">
              <a:rPr lang="en-US" smtClean="0"/>
              <a:t>3/13/2021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6A6825-0000-47D6-9CC2-6787F6595E11}" type="slidenum">
              <a:rPr lang="en-US" smtClean="0"/>
              <a:t>‹#›</a:t>
            </a:fld>
            <a:endParaRPr lang="en-US"/>
          </a:p>
        </p:txBody>
      </p:sp>
    </p:spTree>
    <p:extLst>
      <p:ext uri="{BB962C8B-B14F-4D97-AF65-F5344CB8AC3E}">
        <p14:creationId xmlns:p14="http://schemas.microsoft.com/office/powerpoint/2010/main" val="26343850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9C02DC-52CD-40A9-92AD-2EAF345AFED5}" type="datetimeFigureOut">
              <a:rPr lang="en-US" smtClean="0"/>
              <a:t>3/13/2021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6A6825-0000-47D6-9CC2-6787F6595E11}"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201875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9C02DC-52CD-40A9-92AD-2EAF345AFED5}" type="datetimeFigureOut">
              <a:rPr lang="en-US" smtClean="0"/>
              <a:t>3/13/2021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6A6825-0000-47D6-9CC2-6787F6595E11}" type="slidenum">
              <a:rPr lang="en-US" smtClean="0"/>
              <a:t>‹#›</a:t>
            </a:fld>
            <a:endParaRPr lang="en-US"/>
          </a:p>
        </p:txBody>
      </p:sp>
    </p:spTree>
    <p:extLst>
      <p:ext uri="{BB962C8B-B14F-4D97-AF65-F5344CB8AC3E}">
        <p14:creationId xmlns:p14="http://schemas.microsoft.com/office/powerpoint/2010/main" val="4936130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29C02DC-52CD-40A9-92AD-2EAF345AFED5}" type="datetimeFigureOut">
              <a:rPr lang="en-US" smtClean="0"/>
              <a:t>3/13/2021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6A6825-0000-47D6-9CC2-6787F6595E11}" type="slidenum">
              <a:rPr lang="en-US" smtClean="0"/>
              <a:t>‹#›</a:t>
            </a:fld>
            <a:endParaRPr lang="en-US"/>
          </a:p>
        </p:txBody>
      </p:sp>
    </p:spTree>
    <p:extLst>
      <p:ext uri="{BB962C8B-B14F-4D97-AF65-F5344CB8AC3E}">
        <p14:creationId xmlns:p14="http://schemas.microsoft.com/office/powerpoint/2010/main" val="40908622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29C02DC-52CD-40A9-92AD-2EAF345AFED5}" type="datetimeFigureOut">
              <a:rPr lang="en-US" smtClean="0"/>
              <a:t>3/13/2021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6A6825-0000-47D6-9CC2-6787F6595E11}" type="slidenum">
              <a:rPr lang="en-US" smtClean="0"/>
              <a:t>‹#›</a:t>
            </a:fld>
            <a:endParaRPr lang="en-US"/>
          </a:p>
        </p:txBody>
      </p:sp>
    </p:spTree>
    <p:extLst>
      <p:ext uri="{BB962C8B-B14F-4D97-AF65-F5344CB8AC3E}">
        <p14:creationId xmlns:p14="http://schemas.microsoft.com/office/powerpoint/2010/main" val="1005730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29C02DC-52CD-40A9-92AD-2EAF345AFED5}" type="datetimeFigureOut">
              <a:rPr lang="en-US" smtClean="0"/>
              <a:t>3/13/2021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6A6825-0000-47D6-9CC2-6787F6595E11}" type="slidenum">
              <a:rPr lang="en-US" smtClean="0"/>
              <a:t>‹#›</a:t>
            </a:fld>
            <a:endParaRPr lang="en-US"/>
          </a:p>
        </p:txBody>
      </p:sp>
    </p:spTree>
    <p:extLst>
      <p:ext uri="{BB962C8B-B14F-4D97-AF65-F5344CB8AC3E}">
        <p14:creationId xmlns:p14="http://schemas.microsoft.com/office/powerpoint/2010/main" val="6094187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9C02DC-52CD-40A9-92AD-2EAF345AFED5}" type="datetimeFigureOut">
              <a:rPr lang="en-US" smtClean="0"/>
              <a:t>3/13/2021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6A6825-0000-47D6-9CC2-6787F6595E11}" type="slidenum">
              <a:rPr lang="en-US" smtClean="0"/>
              <a:t>‹#›</a:t>
            </a:fld>
            <a:endParaRPr lang="en-US"/>
          </a:p>
        </p:txBody>
      </p:sp>
    </p:spTree>
    <p:extLst>
      <p:ext uri="{BB962C8B-B14F-4D97-AF65-F5344CB8AC3E}">
        <p14:creationId xmlns:p14="http://schemas.microsoft.com/office/powerpoint/2010/main" val="21785216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29C02DC-52CD-40A9-92AD-2EAF345AFED5}" type="datetimeFigureOut">
              <a:rPr lang="en-US" smtClean="0"/>
              <a:t>3/13/2021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6A6825-0000-47D6-9CC2-6787F6595E11}" type="slidenum">
              <a:rPr lang="en-US" smtClean="0"/>
              <a:t>‹#›</a:t>
            </a:fld>
            <a:endParaRPr lang="en-US"/>
          </a:p>
        </p:txBody>
      </p:sp>
    </p:spTree>
    <p:extLst>
      <p:ext uri="{BB962C8B-B14F-4D97-AF65-F5344CB8AC3E}">
        <p14:creationId xmlns:p14="http://schemas.microsoft.com/office/powerpoint/2010/main" val="18385362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29C02DC-52CD-40A9-92AD-2EAF345AFED5}" type="datetimeFigureOut">
              <a:rPr lang="en-US" smtClean="0"/>
              <a:t>3/13/2021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6A6825-0000-47D6-9CC2-6787F6595E11}" type="slidenum">
              <a:rPr lang="en-US" smtClean="0"/>
              <a:t>‹#›</a:t>
            </a:fld>
            <a:endParaRPr lang="en-US"/>
          </a:p>
        </p:txBody>
      </p:sp>
    </p:spTree>
    <p:extLst>
      <p:ext uri="{BB962C8B-B14F-4D97-AF65-F5344CB8AC3E}">
        <p14:creationId xmlns:p14="http://schemas.microsoft.com/office/powerpoint/2010/main" val="17693991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29C02DC-52CD-40A9-92AD-2EAF345AFED5}" type="datetimeFigureOut">
              <a:rPr lang="en-US" smtClean="0"/>
              <a:t>3/13/2021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6A6825-0000-47D6-9CC2-6787F6595E11}" type="slidenum">
              <a:rPr lang="en-US" smtClean="0"/>
              <a:t>‹#›</a:t>
            </a:fld>
            <a:endParaRPr lang="en-US"/>
          </a:p>
        </p:txBody>
      </p:sp>
    </p:spTree>
    <p:extLst>
      <p:ext uri="{BB962C8B-B14F-4D97-AF65-F5344CB8AC3E}">
        <p14:creationId xmlns:p14="http://schemas.microsoft.com/office/powerpoint/2010/main" val="3477182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9C02DC-52CD-40A9-92AD-2EAF345AFED5}" type="datetimeFigureOut">
              <a:rPr lang="en-US" smtClean="0"/>
              <a:t>3/13/2021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6A6825-0000-47D6-9CC2-6787F6595E11}" type="slidenum">
              <a:rPr lang="en-US" smtClean="0"/>
              <a:t>‹#›</a:t>
            </a:fld>
            <a:endParaRPr lang="en-US"/>
          </a:p>
        </p:txBody>
      </p:sp>
    </p:spTree>
    <p:extLst>
      <p:ext uri="{BB962C8B-B14F-4D97-AF65-F5344CB8AC3E}">
        <p14:creationId xmlns:p14="http://schemas.microsoft.com/office/powerpoint/2010/main" val="34918700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9C02DC-52CD-40A9-92AD-2EAF345AFED5}" type="datetimeFigureOut">
              <a:rPr lang="en-US" smtClean="0"/>
              <a:t>3/13/2021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6A6825-0000-47D6-9CC2-6787F6595E11}" type="slidenum">
              <a:rPr lang="en-US" smtClean="0"/>
              <a:t>‹#›</a:t>
            </a:fld>
            <a:endParaRPr lang="en-US"/>
          </a:p>
        </p:txBody>
      </p:sp>
    </p:spTree>
    <p:extLst>
      <p:ext uri="{BB962C8B-B14F-4D97-AF65-F5344CB8AC3E}">
        <p14:creationId xmlns:p14="http://schemas.microsoft.com/office/powerpoint/2010/main" val="2502339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9C02DC-52CD-40A9-92AD-2EAF345AFED5}" type="datetimeFigureOut">
              <a:rPr lang="en-US" smtClean="0"/>
              <a:t>3/13/2021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6A6825-0000-47D6-9CC2-6787F6595E11}" type="slidenum">
              <a:rPr lang="en-US" smtClean="0"/>
              <a:t>‹#›</a:t>
            </a:fld>
            <a:endParaRPr lang="en-US"/>
          </a:p>
        </p:txBody>
      </p:sp>
    </p:spTree>
    <p:extLst>
      <p:ext uri="{BB962C8B-B14F-4D97-AF65-F5344CB8AC3E}">
        <p14:creationId xmlns:p14="http://schemas.microsoft.com/office/powerpoint/2010/main" val="37085281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29C02DC-52CD-40A9-92AD-2EAF345AFED5}" type="datetimeFigureOut">
              <a:rPr lang="en-US" smtClean="0"/>
              <a:t>3/13/2021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86A6825-0000-47D6-9CC2-6787F6595E11}" type="slidenum">
              <a:rPr lang="en-US" smtClean="0"/>
              <a:t>‹#›</a:t>
            </a:fld>
            <a:endParaRPr lang="en-US"/>
          </a:p>
        </p:txBody>
      </p:sp>
    </p:spTree>
    <p:extLst>
      <p:ext uri="{BB962C8B-B14F-4D97-AF65-F5344CB8AC3E}">
        <p14:creationId xmlns:p14="http://schemas.microsoft.com/office/powerpoint/2010/main" val="1874162406"/>
      </p:ext>
    </p:extLst>
  </p:cSld>
  <p:clrMap bg1="dk1" tx1="lt1" bg2="dk2" tx2="lt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 id="2147483748" r:id="rId12"/>
    <p:sldLayoutId id="2147483749" r:id="rId13"/>
    <p:sldLayoutId id="2147483750" r:id="rId14"/>
    <p:sldLayoutId id="2147483751" r:id="rId15"/>
    <p:sldLayoutId id="214748375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2000" dirty="0" smtClean="0">
                <a:latin typeface="Times New Roman" panose="02020603050405020304" pitchFamily="18" charset="0"/>
                <a:cs typeface="Times New Roman" panose="02020603050405020304" pitchFamily="18" charset="0"/>
              </a:rPr>
              <a:t>Budget Project for 2021 </a:t>
            </a:r>
            <a:endParaRPr lang="en-US" sz="20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p:txBody>
          <a:bodyPr>
            <a:normAutofit/>
          </a:bodyPr>
          <a:lstStyle/>
          <a:p>
            <a:pPr algn="ctr"/>
            <a:r>
              <a:rPr lang="en-US" sz="1400" dirty="0" err="1" smtClean="0">
                <a:latin typeface="Times New Roman" panose="02020603050405020304" pitchFamily="18" charset="0"/>
                <a:cs typeface="Times New Roman" panose="02020603050405020304" pitchFamily="18" charset="0"/>
              </a:rPr>
              <a:t>Abigaik</a:t>
            </a:r>
            <a:r>
              <a:rPr lang="en-US" sz="1400" dirty="0" smtClean="0">
                <a:latin typeface="Times New Roman" panose="02020603050405020304" pitchFamily="18" charset="0"/>
                <a:cs typeface="Times New Roman" panose="02020603050405020304" pitchFamily="18" charset="0"/>
              </a:rPr>
              <a:t> De La Cruz</a:t>
            </a:r>
          </a:p>
          <a:p>
            <a:pPr algn="ctr"/>
            <a:r>
              <a:rPr lang="en-US" sz="1400" dirty="0"/>
              <a:t>P</a:t>
            </a:r>
            <a:r>
              <a:rPr lang="en-US" sz="1400" dirty="0" smtClean="0"/>
              <a:t>eriod </a:t>
            </a:r>
            <a:r>
              <a:rPr lang="en-US" sz="1400" dirty="0"/>
              <a:t>: </a:t>
            </a:r>
            <a:r>
              <a:rPr lang="en-US" sz="1400" dirty="0" smtClean="0"/>
              <a:t>4</a:t>
            </a:r>
          </a:p>
          <a:p>
            <a:pPr algn="ctr"/>
            <a:r>
              <a:rPr lang="en-US" sz="1400" dirty="0" smtClean="0">
                <a:latin typeface="Times New Roman" panose="02020603050405020304" pitchFamily="18" charset="0"/>
                <a:cs typeface="Times New Roman" panose="02020603050405020304" pitchFamily="18" charset="0"/>
              </a:rPr>
              <a:t>March 12, 2021</a:t>
            </a:r>
          </a:p>
        </p:txBody>
      </p:sp>
    </p:spTree>
    <p:extLst>
      <p:ext uri="{BB962C8B-B14F-4D97-AF65-F5344CB8AC3E}">
        <p14:creationId xmlns:p14="http://schemas.microsoft.com/office/powerpoint/2010/main" val="25995011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000" dirty="0" smtClean="0">
                <a:latin typeface="Times New Roman" panose="02020603050405020304" pitchFamily="18" charset="0"/>
                <a:cs typeface="Times New Roman" panose="02020603050405020304" pitchFamily="18" charset="0"/>
              </a:rPr>
              <a:t>Food and Groceries </a:t>
            </a:r>
            <a:endParaRPr lang="en-US" sz="2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92500"/>
          </a:bodyPr>
          <a:lstStyle/>
          <a:p>
            <a:r>
              <a:rPr lang="en-US" sz="1400" dirty="0">
                <a:latin typeface="Times New Roman" panose="02020603050405020304" pitchFamily="18" charset="0"/>
                <a:cs typeface="Times New Roman" panose="02020603050405020304" pitchFamily="18" charset="0"/>
              </a:rPr>
              <a:t> Mondays_ breakfast will be vanilla yogurt, mangoes, and tea Lunch, including green beans, chicken, and spinach, while dinner will consist of meat, lettuce, and rice. Snacks will be celery</a:t>
            </a:r>
            <a:r>
              <a:rPr lang="en-US" sz="1400" dirty="0" smtClean="0">
                <a:latin typeface="Times New Roman" panose="02020603050405020304" pitchFamily="18" charset="0"/>
                <a:cs typeface="Times New Roman" panose="02020603050405020304" pitchFamily="18" charset="0"/>
              </a:rPr>
              <a:t>.</a:t>
            </a:r>
          </a:p>
          <a:p>
            <a:r>
              <a:rPr lang="en-US" sz="1400" dirty="0" smtClean="0">
                <a:latin typeface="Times New Roman" panose="02020603050405020304" pitchFamily="18" charset="0"/>
                <a:cs typeface="Times New Roman" panose="02020603050405020304" pitchFamily="18" charset="0"/>
              </a:rPr>
              <a:t>Tuesdays</a:t>
            </a:r>
            <a:r>
              <a:rPr lang="en-US" sz="1400" dirty="0">
                <a:latin typeface="Times New Roman" panose="02020603050405020304" pitchFamily="18" charset="0"/>
                <a:cs typeface="Times New Roman" panose="02020603050405020304" pitchFamily="18" charset="0"/>
              </a:rPr>
              <a:t>_ breakfast will be coffee, vanilla yogurt, and mangoes. Lunch will include almonds, salad with spinach, and chicken. Dinner will be chicken breast with grilled broccoli and green beans. Snacks will be biscuits. </a:t>
            </a:r>
            <a:endParaRPr lang="en-US" sz="1400" dirty="0" smtClean="0">
              <a:latin typeface="Times New Roman" panose="02020603050405020304" pitchFamily="18" charset="0"/>
              <a:cs typeface="Times New Roman" panose="02020603050405020304" pitchFamily="18" charset="0"/>
            </a:endParaRPr>
          </a:p>
          <a:p>
            <a:r>
              <a:rPr lang="en-US" sz="1400" dirty="0" smtClean="0">
                <a:latin typeface="Times New Roman" panose="02020603050405020304" pitchFamily="18" charset="0"/>
                <a:cs typeface="Times New Roman" panose="02020603050405020304" pitchFamily="18" charset="0"/>
              </a:rPr>
              <a:t>Wednesdays-</a:t>
            </a:r>
            <a:r>
              <a:rPr lang="en-US" sz="1400" dirty="0">
                <a:latin typeface="Times New Roman" panose="02020603050405020304" pitchFamily="18" charset="0"/>
                <a:cs typeface="Times New Roman" panose="02020603050405020304" pitchFamily="18" charset="0"/>
              </a:rPr>
              <a:t>_breakfast will include eggs, Greek yogurt, and coffee. Lunch will consist of a chicken sandwich with broccoli salad. Dinner will consist of meatballs with lemon zucchini noodles. Snacks will be mixed nuts. </a:t>
            </a:r>
            <a:endParaRPr lang="en-US" sz="1400" dirty="0" smtClean="0">
              <a:latin typeface="Times New Roman" panose="02020603050405020304" pitchFamily="18" charset="0"/>
              <a:cs typeface="Times New Roman" panose="02020603050405020304" pitchFamily="18" charset="0"/>
            </a:endParaRPr>
          </a:p>
          <a:p>
            <a:r>
              <a:rPr lang="en-US" sz="1400" dirty="0" smtClean="0">
                <a:latin typeface="Times New Roman" panose="02020603050405020304" pitchFamily="18" charset="0"/>
                <a:cs typeface="Times New Roman" panose="02020603050405020304" pitchFamily="18" charset="0"/>
              </a:rPr>
              <a:t>Thursdays- </a:t>
            </a:r>
            <a:r>
              <a:rPr lang="en-US" sz="1400" dirty="0">
                <a:latin typeface="Times New Roman" panose="02020603050405020304" pitchFamily="18" charset="0"/>
                <a:cs typeface="Times New Roman" panose="02020603050405020304" pitchFamily="18" charset="0"/>
              </a:rPr>
              <a:t>breakfast will be oatmeal, berries, and tea. Lunch will include an avocado and eggs sandwich and lentil soup. Dinner will consist of salmon with spinach and dried tomatoes. Snacks will be apple slices with peanut butter. </a:t>
            </a:r>
            <a:endParaRPr lang="en-US" sz="1400" dirty="0" smtClean="0">
              <a:latin typeface="Times New Roman" panose="02020603050405020304" pitchFamily="18" charset="0"/>
              <a:cs typeface="Times New Roman" panose="02020603050405020304" pitchFamily="18" charset="0"/>
            </a:endParaRPr>
          </a:p>
          <a:p>
            <a:r>
              <a:rPr lang="en-US" sz="1400" dirty="0" smtClean="0">
                <a:latin typeface="Times New Roman" panose="02020603050405020304" pitchFamily="18" charset="0"/>
                <a:cs typeface="Times New Roman" panose="02020603050405020304" pitchFamily="18" charset="0"/>
              </a:rPr>
              <a:t>Fridays-breakfast </a:t>
            </a:r>
            <a:r>
              <a:rPr lang="en-US" sz="1400" dirty="0">
                <a:latin typeface="Times New Roman" panose="02020603050405020304" pitchFamily="18" charset="0"/>
                <a:cs typeface="Times New Roman" panose="02020603050405020304" pitchFamily="18" charset="0"/>
              </a:rPr>
              <a:t>will be nuts, green tea, and a protein shake. Lunch will include lentil vegetable soup and rice. Dinner will consist of garlic chicken with potatoes. Snacks will be dark chocolate and almond</a:t>
            </a:r>
            <a:r>
              <a:rPr lang="en-US" sz="1400" dirty="0" smtClean="0">
                <a:latin typeface="Times New Roman" panose="02020603050405020304" pitchFamily="18" charset="0"/>
                <a:cs typeface="Times New Roman" panose="02020603050405020304" pitchFamily="18" charset="0"/>
              </a:rPr>
              <a:t>.</a:t>
            </a:r>
          </a:p>
          <a:p>
            <a:r>
              <a:rPr lang="en-US" sz="1400" dirty="0" smtClean="0">
                <a:latin typeface="Times New Roman" panose="02020603050405020304" pitchFamily="18" charset="0"/>
                <a:cs typeface="Times New Roman" panose="02020603050405020304" pitchFamily="18" charset="0"/>
              </a:rPr>
              <a:t>Saturdays- </a:t>
            </a:r>
            <a:r>
              <a:rPr lang="en-US" sz="1400" dirty="0">
                <a:latin typeface="Times New Roman" panose="02020603050405020304" pitchFamily="18" charset="0"/>
                <a:cs typeface="Times New Roman" panose="02020603050405020304" pitchFamily="18" charset="0"/>
              </a:rPr>
              <a:t>breakfast will include protein shakes, cheese, and bananas. Lunch will be a chicken burrito, beans, and rice. Dinner will consist of sausage and cauliflower fried rice. Snacks will be cucumber slices with hummus</a:t>
            </a:r>
            <a:r>
              <a:rPr lang="en-US" sz="1400" dirty="0" smtClean="0">
                <a:latin typeface="Times New Roman" panose="02020603050405020304" pitchFamily="18" charset="0"/>
                <a:cs typeface="Times New Roman" panose="02020603050405020304" pitchFamily="18" charset="0"/>
              </a:rPr>
              <a:t>. </a:t>
            </a:r>
          </a:p>
          <a:p>
            <a:r>
              <a:rPr lang="en-US" sz="1400" dirty="0" smtClean="0">
                <a:latin typeface="Times New Roman" panose="02020603050405020304" pitchFamily="18" charset="0"/>
                <a:cs typeface="Times New Roman" panose="02020603050405020304" pitchFamily="18" charset="0"/>
              </a:rPr>
              <a:t>Sundays-breakfast </a:t>
            </a:r>
            <a:r>
              <a:rPr lang="en-US" sz="1400" dirty="0">
                <a:latin typeface="Times New Roman" panose="02020603050405020304" pitchFamily="18" charset="0"/>
                <a:cs typeface="Times New Roman" panose="02020603050405020304" pitchFamily="18" charset="0"/>
              </a:rPr>
              <a:t>will include cottage cheeses, flaxseeds, and coffee. Lunch will consist of protein salad. Dinner will be lime shrimp with zucchini noodles. Snacks will be ruffles. The weekly cost will be $125.5, and the monthly fee will be $502.00.</a:t>
            </a:r>
          </a:p>
        </p:txBody>
      </p:sp>
      <p:pic>
        <p:nvPicPr>
          <p:cNvPr id="7180" name="Picture 12" descr="Op-ed: The Rise of Ultra-Processed Foods Is Bad News for Our Health | Civil  Eat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98693" y="1981634"/>
            <a:ext cx="2619375" cy="1743076"/>
          </a:xfrm>
          <a:prstGeom prst="rect">
            <a:avLst/>
          </a:prstGeom>
          <a:noFill/>
          <a:extLst>
            <a:ext uri="{909E8E84-426E-40DD-AFC4-6F175D3DCCD1}">
              <a14:hiddenFill xmlns:a14="http://schemas.microsoft.com/office/drawing/2010/main">
                <a:solidFill>
                  <a:srgbClr val="FFFFFF"/>
                </a:solidFill>
              </a14:hiddenFill>
            </a:ext>
          </a:extLst>
        </p:spPr>
      </p:pic>
      <p:pic>
        <p:nvPicPr>
          <p:cNvPr id="7182" name="Picture 14" descr="Smart urban food systems: What will the future taste like? - Smart Cities  Worl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74892" y="4049020"/>
            <a:ext cx="2466975" cy="18478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887323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000" dirty="0" smtClean="0">
                <a:latin typeface="Times New Roman" panose="02020603050405020304" pitchFamily="18" charset="0"/>
                <a:cs typeface="Times New Roman" panose="02020603050405020304" pitchFamily="18" charset="0"/>
              </a:rPr>
              <a:t>Entertainment </a:t>
            </a:r>
            <a:endParaRPr lang="en-US" sz="2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77334" y="2160589"/>
            <a:ext cx="5120793" cy="3880773"/>
          </a:xfrm>
        </p:spPr>
        <p:txBody>
          <a:bodyPr>
            <a:normAutofit/>
          </a:bodyPr>
          <a:lstStyle/>
          <a:p>
            <a:r>
              <a:rPr lang="en-US" sz="1400" dirty="0">
                <a:latin typeface="Times New Roman" panose="02020603050405020304" pitchFamily="18" charset="0"/>
                <a:cs typeface="Times New Roman" panose="02020603050405020304" pitchFamily="18" charset="0"/>
              </a:rPr>
              <a:t>Week 1- I will be going to the movies in AMC Empire 25 movie theatre in NYC. The cost will be $23.29</a:t>
            </a:r>
            <a:r>
              <a:rPr lang="en-US" sz="1400" dirty="0" smtClean="0">
                <a:latin typeface="Times New Roman" panose="02020603050405020304" pitchFamily="18" charset="0"/>
                <a:cs typeface="Times New Roman" panose="02020603050405020304" pitchFamily="18" charset="0"/>
              </a:rPr>
              <a:t>.</a:t>
            </a:r>
          </a:p>
          <a:p>
            <a:r>
              <a:rPr lang="en-US" sz="1400" dirty="0" smtClean="0">
                <a:latin typeface="Times New Roman" panose="02020603050405020304" pitchFamily="18" charset="0"/>
                <a:cs typeface="Times New Roman" panose="02020603050405020304" pitchFamily="18" charset="0"/>
              </a:rPr>
              <a:t>Week </a:t>
            </a:r>
            <a:r>
              <a:rPr lang="en-US" sz="1400" dirty="0">
                <a:latin typeface="Times New Roman" panose="02020603050405020304" pitchFamily="18" charset="0"/>
                <a:cs typeface="Times New Roman" panose="02020603050405020304" pitchFamily="18" charset="0"/>
              </a:rPr>
              <a:t>2- I will visit the Syndicate sidewalk cinema. I am hoping to spend $50 on food and drinks</a:t>
            </a:r>
            <a:r>
              <a:rPr lang="en-US" sz="1400" dirty="0" smtClean="0">
                <a:latin typeface="Times New Roman" panose="02020603050405020304" pitchFamily="18" charset="0"/>
                <a:cs typeface="Times New Roman" panose="02020603050405020304" pitchFamily="18" charset="0"/>
              </a:rPr>
              <a:t>.</a:t>
            </a:r>
          </a:p>
          <a:p>
            <a:r>
              <a:rPr lang="en-US" sz="1400" dirty="0" smtClean="0">
                <a:latin typeface="Times New Roman" panose="02020603050405020304" pitchFamily="18" charset="0"/>
                <a:cs typeface="Times New Roman" panose="02020603050405020304" pitchFamily="18" charset="0"/>
              </a:rPr>
              <a:t>Week </a:t>
            </a:r>
            <a:r>
              <a:rPr lang="en-US" sz="1400" dirty="0">
                <a:latin typeface="Times New Roman" panose="02020603050405020304" pitchFamily="18" charset="0"/>
                <a:cs typeface="Times New Roman" panose="02020603050405020304" pitchFamily="18" charset="0"/>
              </a:rPr>
              <a:t>3- I will enjoy brunch at Essex, Manhattan. It will be inclusive of mimosas with an entree, screwdrivers, and unlimited blood Mary's. The costs will be $19.95 for entrée and $34.0 for drinks totaling $53.95</a:t>
            </a:r>
            <a:r>
              <a:rPr lang="en-US" sz="1400" dirty="0" smtClean="0">
                <a:latin typeface="Times New Roman" panose="02020603050405020304" pitchFamily="18" charset="0"/>
                <a:cs typeface="Times New Roman" panose="02020603050405020304" pitchFamily="18" charset="0"/>
              </a:rPr>
              <a:t>.</a:t>
            </a:r>
          </a:p>
          <a:p>
            <a:r>
              <a:rPr lang="en-US" sz="1400" dirty="0" smtClean="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Week 4- I will be doing an escape room with my colleagues, escaping an alien encounter. The costs will be $29.00. </a:t>
            </a:r>
            <a:endParaRPr lang="en-US" sz="1400" dirty="0" smtClean="0">
              <a:latin typeface="Times New Roman" panose="02020603050405020304" pitchFamily="18" charset="0"/>
              <a:cs typeface="Times New Roman" panose="02020603050405020304" pitchFamily="18" charset="0"/>
            </a:endParaRPr>
          </a:p>
          <a:p>
            <a:r>
              <a:rPr lang="en-US" sz="1400" dirty="0" smtClean="0">
                <a:latin typeface="Times New Roman" panose="02020603050405020304" pitchFamily="18" charset="0"/>
                <a:cs typeface="Times New Roman" panose="02020603050405020304" pitchFamily="18" charset="0"/>
              </a:rPr>
              <a:t>The </a:t>
            </a:r>
            <a:r>
              <a:rPr lang="en-US" sz="1400" dirty="0">
                <a:latin typeface="Times New Roman" panose="02020603050405020304" pitchFamily="18" charset="0"/>
                <a:cs typeface="Times New Roman" panose="02020603050405020304" pitchFamily="18" charset="0"/>
              </a:rPr>
              <a:t>total for all weekends will be  $156.85. </a:t>
            </a:r>
          </a:p>
        </p:txBody>
      </p:sp>
      <p:pic>
        <p:nvPicPr>
          <p:cNvPr id="6156" name="Picture 12" descr="Great for Sunday brunch - Review of Sons of Essex, New York City, NY -  Tripadviso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08618" y="2160590"/>
            <a:ext cx="4156364" cy="38807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907710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000" dirty="0" smtClean="0">
                <a:latin typeface="Times New Roman" panose="02020603050405020304" pitchFamily="18" charset="0"/>
                <a:cs typeface="Times New Roman" panose="02020603050405020304" pitchFamily="18" charset="0"/>
              </a:rPr>
              <a:t>Clothing </a:t>
            </a:r>
            <a:endParaRPr lang="en-US" sz="2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77334" y="2160589"/>
            <a:ext cx="4175221" cy="3880773"/>
          </a:xfrm>
        </p:spPr>
        <p:txBody>
          <a:bodyPr>
            <a:normAutofit/>
          </a:bodyPr>
          <a:lstStyle/>
          <a:p>
            <a:r>
              <a:rPr lang="en-US" sz="1400" dirty="0" smtClean="0">
                <a:latin typeface="Times New Roman" panose="02020603050405020304" pitchFamily="18" charset="0"/>
                <a:cs typeface="Times New Roman" panose="02020603050405020304" pitchFamily="18" charset="0"/>
              </a:rPr>
              <a:t>I will purchase a lady’s premium blouses statue of liberty for $23.99 from spreadshirt.com.</a:t>
            </a:r>
          </a:p>
          <a:p>
            <a:r>
              <a:rPr lang="en-US" sz="1400" dirty="0" smtClean="0">
                <a:latin typeface="Times New Roman" panose="02020603050405020304" pitchFamily="18" charset="0"/>
                <a:cs typeface="Times New Roman" panose="02020603050405020304" pitchFamily="18" charset="0"/>
              </a:rPr>
              <a:t>I will purchase a Lee Lady’s regular fit straight leg jeans at $34.99 from davesnewyork.com.</a:t>
            </a:r>
          </a:p>
          <a:p>
            <a:r>
              <a:rPr lang="en-US" sz="1400" dirty="0" smtClean="0">
                <a:latin typeface="Times New Roman" panose="02020603050405020304" pitchFamily="18" charset="0"/>
                <a:cs typeface="Times New Roman" panose="02020603050405020304" pitchFamily="18" charset="0"/>
              </a:rPr>
              <a:t>The total monthly clothing costs is $58.98</a:t>
            </a:r>
            <a:endParaRPr lang="en-US" sz="1400"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2"/>
          <a:stretch>
            <a:fillRect/>
          </a:stretch>
        </p:blipFill>
        <p:spPr>
          <a:xfrm>
            <a:off x="5856701" y="1824363"/>
            <a:ext cx="4026335" cy="4216999"/>
          </a:xfrm>
          <a:prstGeom prst="rect">
            <a:avLst/>
          </a:prstGeom>
        </p:spPr>
      </p:pic>
    </p:spTree>
    <p:extLst>
      <p:ext uri="{BB962C8B-B14F-4D97-AF65-F5344CB8AC3E}">
        <p14:creationId xmlns:p14="http://schemas.microsoft.com/office/powerpoint/2010/main" val="17459211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000" dirty="0" smtClean="0">
                <a:latin typeface="Times New Roman" panose="02020603050405020304" pitchFamily="18" charset="0"/>
                <a:cs typeface="Times New Roman" panose="02020603050405020304" pitchFamily="18" charset="0"/>
              </a:rPr>
              <a:t>Miscellaneous Expenses </a:t>
            </a:r>
            <a:endParaRPr lang="en-US" sz="2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77334" y="2160589"/>
            <a:ext cx="6024802" cy="3880773"/>
          </a:xfrm>
        </p:spPr>
        <p:txBody>
          <a:bodyPr>
            <a:normAutofit/>
          </a:bodyPr>
          <a:lstStyle/>
          <a:p>
            <a:r>
              <a:rPr lang="en-US" sz="1400" dirty="0" smtClean="0">
                <a:latin typeface="Times New Roman" panose="02020603050405020304" pitchFamily="18" charset="0"/>
                <a:cs typeface="Times New Roman" panose="02020603050405020304" pitchFamily="18" charset="0"/>
              </a:rPr>
              <a:t>Personal hygiene </a:t>
            </a:r>
          </a:p>
          <a:p>
            <a:r>
              <a:rPr lang="en-US" sz="1400" dirty="0" smtClean="0">
                <a:latin typeface="Times New Roman" panose="02020603050405020304" pitchFamily="18" charset="0"/>
                <a:cs typeface="Times New Roman" panose="02020603050405020304" pitchFamily="18" charset="0"/>
              </a:rPr>
              <a:t>Tooth paste: crest $2.99, bath and body works shower gel at $6.00, deodorant at $14.94 and hand soap at $10.05.</a:t>
            </a:r>
          </a:p>
          <a:p>
            <a:r>
              <a:rPr lang="en-US" sz="1400" dirty="0" smtClean="0">
                <a:latin typeface="Times New Roman" panose="02020603050405020304" pitchFamily="18" charset="0"/>
                <a:cs typeface="Times New Roman" panose="02020603050405020304" pitchFamily="18" charset="0"/>
              </a:rPr>
              <a:t>Cleaning supplies </a:t>
            </a:r>
          </a:p>
          <a:p>
            <a:r>
              <a:rPr lang="en-US" sz="1400" dirty="0" smtClean="0">
                <a:latin typeface="Times New Roman" panose="02020603050405020304" pitchFamily="18" charset="0"/>
                <a:cs typeface="Times New Roman" panose="02020603050405020304" pitchFamily="18" charset="0"/>
              </a:rPr>
              <a:t>Toilet cleaner at $11.97, dish soap at $2.69.</a:t>
            </a:r>
          </a:p>
          <a:p>
            <a:r>
              <a:rPr lang="en-US" sz="1400" dirty="0" smtClean="0">
                <a:latin typeface="Times New Roman" panose="02020603050405020304" pitchFamily="18" charset="0"/>
                <a:cs typeface="Times New Roman" panose="02020603050405020304" pitchFamily="18" charset="0"/>
              </a:rPr>
              <a:t>Laundry costs </a:t>
            </a:r>
          </a:p>
          <a:p>
            <a:r>
              <a:rPr lang="en-US" sz="1400" dirty="0" smtClean="0">
                <a:latin typeface="Times New Roman" panose="02020603050405020304" pitchFamily="18" charset="0"/>
                <a:cs typeface="Times New Roman" panose="02020603050405020304" pitchFamily="18" charset="0"/>
              </a:rPr>
              <a:t>Detergent at $11.97 and fabric softener at $6.80.</a:t>
            </a:r>
          </a:p>
          <a:p>
            <a:r>
              <a:rPr lang="en-US" sz="1400" dirty="0" smtClean="0">
                <a:latin typeface="Times New Roman" panose="02020603050405020304" pitchFamily="18" charset="0"/>
                <a:cs typeface="Times New Roman" panose="02020603050405020304" pitchFamily="18" charset="0"/>
              </a:rPr>
              <a:t>Other </a:t>
            </a:r>
          </a:p>
          <a:p>
            <a:r>
              <a:rPr lang="en-US" sz="1400" dirty="0" smtClean="0">
                <a:latin typeface="Times New Roman" panose="02020603050405020304" pitchFamily="18" charset="0"/>
                <a:cs typeface="Times New Roman" panose="02020603050405020304" pitchFamily="18" charset="0"/>
              </a:rPr>
              <a:t>Amazon prime membership fee at $9.92 monthly. </a:t>
            </a:r>
          </a:p>
          <a:p>
            <a:r>
              <a:rPr lang="en-US" sz="1400" dirty="0" smtClean="0">
                <a:latin typeface="Times New Roman" panose="02020603050405020304" pitchFamily="18" charset="0"/>
                <a:cs typeface="Times New Roman" panose="02020603050405020304" pitchFamily="18" charset="0"/>
              </a:rPr>
              <a:t>Total cost of miscellaneous is $77.6</a:t>
            </a:r>
          </a:p>
          <a:p>
            <a:endParaRPr lang="en-US" sz="1400" dirty="0" smtClean="0">
              <a:latin typeface="Times New Roman" panose="02020603050405020304" pitchFamily="18" charset="0"/>
              <a:cs typeface="Times New Roman" panose="02020603050405020304" pitchFamily="18" charset="0"/>
            </a:endParaRPr>
          </a:p>
          <a:p>
            <a:endParaRPr lang="en-US" sz="1400" dirty="0" smtClean="0">
              <a:latin typeface="Times New Roman" panose="02020603050405020304" pitchFamily="18" charset="0"/>
              <a:cs typeface="Times New Roman" panose="02020603050405020304" pitchFamily="18" charset="0"/>
            </a:endParaRPr>
          </a:p>
          <a:p>
            <a:endParaRPr lang="en-US" sz="1400" dirty="0">
              <a:latin typeface="Times New Roman" panose="02020603050405020304" pitchFamily="18" charset="0"/>
              <a:cs typeface="Times New Roman" panose="02020603050405020304" pitchFamily="18" charset="0"/>
            </a:endParaRPr>
          </a:p>
        </p:txBody>
      </p:sp>
      <p:pic>
        <p:nvPicPr>
          <p:cNvPr id="5124" name="Picture 4" descr="New Travel Regulations Effective 10/5/15. General/Miscellaneous   University will not reimburse for travel expenses after 90 days from return  trip date. - ppt downloa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07027" y="2376949"/>
            <a:ext cx="2466975" cy="1847851"/>
          </a:xfrm>
          <a:prstGeom prst="rect">
            <a:avLst/>
          </a:prstGeom>
          <a:noFill/>
          <a:extLst>
            <a:ext uri="{909E8E84-426E-40DD-AFC4-6F175D3DCCD1}">
              <a14:hiddenFill xmlns:a14="http://schemas.microsoft.com/office/drawing/2010/main">
                <a:solidFill>
                  <a:srgbClr val="FFFFFF"/>
                </a:solidFill>
              </a14:hiddenFill>
            </a:ext>
          </a:extLst>
        </p:spPr>
      </p:pic>
      <p:pic>
        <p:nvPicPr>
          <p:cNvPr id="5132" name="Picture 12" descr="Amazon seeks to hire 100,000 to keep up with surge in order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92693" y="4441162"/>
            <a:ext cx="2857500" cy="16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48762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000" dirty="0" smtClean="0">
                <a:latin typeface="Times New Roman" panose="02020603050405020304" pitchFamily="18" charset="0"/>
                <a:cs typeface="Times New Roman" panose="02020603050405020304" pitchFamily="18" charset="0"/>
              </a:rPr>
              <a:t>Screw-Up Payment</a:t>
            </a:r>
            <a:endParaRPr lang="en-US" sz="2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sz="1400" dirty="0" smtClean="0">
                <a:latin typeface="Times New Roman" panose="02020603050405020304" pitchFamily="18" charset="0"/>
                <a:cs typeface="Times New Roman" panose="02020603050405020304" pitchFamily="18" charset="0"/>
              </a:rPr>
              <a:t>I had over drafted my bank account and was forced to pay $34.00</a:t>
            </a:r>
          </a:p>
          <a:p>
            <a:r>
              <a:rPr lang="en-US" sz="1400" dirty="0" smtClean="0">
                <a:latin typeface="Times New Roman" panose="02020603050405020304" pitchFamily="18" charset="0"/>
                <a:cs typeface="Times New Roman" panose="02020603050405020304" pitchFamily="18" charset="0"/>
              </a:rPr>
              <a:t>Total monthly screw-up payment is $35.00.</a:t>
            </a:r>
          </a:p>
          <a:p>
            <a:endParaRPr lang="en-US" sz="1400" dirty="0" smtClean="0">
              <a:latin typeface="Times New Roman" panose="02020603050405020304" pitchFamily="18" charset="0"/>
              <a:cs typeface="Times New Roman" panose="02020603050405020304" pitchFamily="18" charset="0"/>
            </a:endParaRPr>
          </a:p>
        </p:txBody>
      </p:sp>
      <p:pic>
        <p:nvPicPr>
          <p:cNvPr id="4110" name="Picture 14" descr="Free Overdue Payment Reminder Template | Fluidl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57511" y="3079172"/>
            <a:ext cx="3028950" cy="1514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7891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000" dirty="0" smtClean="0">
                <a:latin typeface="Times New Roman" panose="02020603050405020304" pitchFamily="18" charset="0"/>
                <a:cs typeface="Times New Roman" panose="02020603050405020304" pitchFamily="18" charset="0"/>
              </a:rPr>
              <a:t>Investment </a:t>
            </a:r>
            <a:endParaRPr lang="en-US" sz="2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77334" y="2160589"/>
            <a:ext cx="5307830" cy="3880773"/>
          </a:xfrm>
        </p:spPr>
        <p:txBody>
          <a:bodyPr>
            <a:normAutofit/>
          </a:bodyPr>
          <a:lstStyle/>
          <a:p>
            <a:r>
              <a:rPr lang="en-US" sz="1200" dirty="0">
                <a:latin typeface="Times New Roman" panose="02020603050405020304" pitchFamily="18" charset="0"/>
                <a:cs typeface="Times New Roman" panose="02020603050405020304" pitchFamily="18" charset="0"/>
              </a:rPr>
              <a:t>The amount I will invest each month is $449.50.  I will use Roth IRA</a:t>
            </a:r>
            <a:r>
              <a:rPr lang="en-US" sz="1200" dirty="0" smtClean="0">
                <a:latin typeface="Times New Roman" panose="02020603050405020304" pitchFamily="18" charset="0"/>
                <a:cs typeface="Times New Roman" panose="02020603050405020304" pitchFamily="18" charset="0"/>
              </a:rPr>
              <a:t>. </a:t>
            </a:r>
          </a:p>
          <a:p>
            <a:r>
              <a:rPr lang="en-US" sz="1200" dirty="0" smtClean="0">
                <a:latin typeface="Times New Roman" panose="02020603050405020304" pitchFamily="18" charset="0"/>
                <a:cs typeface="Times New Roman" panose="02020603050405020304" pitchFamily="18" charset="0"/>
              </a:rPr>
              <a:t>I </a:t>
            </a:r>
            <a:r>
              <a:rPr lang="en-US" sz="1200" dirty="0">
                <a:latin typeface="Times New Roman" panose="02020603050405020304" pitchFamily="18" charset="0"/>
                <a:cs typeface="Times New Roman" panose="02020603050405020304" pitchFamily="18" charset="0"/>
              </a:rPr>
              <a:t>plan to invest for 40 years</a:t>
            </a:r>
            <a:r>
              <a:rPr lang="en-US" sz="1200" dirty="0" smtClean="0">
                <a:latin typeface="Times New Roman" panose="02020603050405020304" pitchFamily="18" charset="0"/>
                <a:cs typeface="Times New Roman" panose="02020603050405020304" pitchFamily="18" charset="0"/>
              </a:rPr>
              <a:t>.</a:t>
            </a:r>
          </a:p>
          <a:p>
            <a:r>
              <a:rPr lang="en-US" sz="1200" dirty="0" smtClean="0">
                <a:latin typeface="Times New Roman" panose="02020603050405020304" pitchFamily="18" charset="0"/>
                <a:cs typeface="Times New Roman" panose="02020603050405020304" pitchFamily="18" charset="0"/>
              </a:rPr>
              <a:t>Plans </a:t>
            </a:r>
            <a:r>
              <a:rPr lang="en-US" sz="1200" dirty="0">
                <a:latin typeface="Times New Roman" panose="02020603050405020304" pitchFamily="18" charset="0"/>
                <a:cs typeface="Times New Roman" panose="02020603050405020304" pitchFamily="18" charset="0"/>
              </a:rPr>
              <a:t>involve investing some of my money back and giving the other to my children. </a:t>
            </a:r>
          </a:p>
        </p:txBody>
      </p:sp>
      <p:pic>
        <p:nvPicPr>
          <p:cNvPr id="2054" name="Picture 6" descr="Income Investing - Overview, Features, Advantag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09666" y="2615046"/>
            <a:ext cx="2857500" cy="16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207008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000" dirty="0" smtClean="0">
                <a:latin typeface="Times New Roman" panose="02020603050405020304" pitchFamily="18" charset="0"/>
                <a:cs typeface="Times New Roman" panose="02020603050405020304" pitchFamily="18" charset="0"/>
              </a:rPr>
              <a:t>Grand Total </a:t>
            </a:r>
            <a:endParaRPr lang="en-US" sz="2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92500" lnSpcReduction="20000"/>
          </a:bodyPr>
          <a:lstStyle/>
          <a:p>
            <a:r>
              <a:rPr lang="en-US" sz="1400" dirty="0" smtClean="0">
                <a:latin typeface="Times New Roman" panose="02020603050405020304" pitchFamily="18" charset="0"/>
                <a:cs typeface="Times New Roman" panose="02020603050405020304" pitchFamily="18" charset="0"/>
              </a:rPr>
              <a:t>Retirement is $449.50</a:t>
            </a:r>
          </a:p>
          <a:p>
            <a:r>
              <a:rPr lang="en-US" sz="1400" dirty="0" smtClean="0">
                <a:latin typeface="Times New Roman" panose="02020603050405020304" pitchFamily="18" charset="0"/>
                <a:cs typeface="Times New Roman" panose="02020603050405020304" pitchFamily="18" charset="0"/>
              </a:rPr>
              <a:t>Housing $725</a:t>
            </a:r>
          </a:p>
          <a:p>
            <a:r>
              <a:rPr lang="en-US" sz="1400" dirty="0" smtClean="0">
                <a:latin typeface="Times New Roman" panose="02020603050405020304" pitchFamily="18" charset="0"/>
                <a:cs typeface="Times New Roman" panose="02020603050405020304" pitchFamily="18" charset="0"/>
              </a:rPr>
              <a:t>utilities $344</a:t>
            </a:r>
          </a:p>
          <a:p>
            <a:r>
              <a:rPr lang="en-US" sz="1400" dirty="0" smtClean="0">
                <a:latin typeface="Times New Roman" panose="02020603050405020304" pitchFamily="18" charset="0"/>
                <a:cs typeface="Times New Roman" panose="02020603050405020304" pitchFamily="18" charset="0"/>
              </a:rPr>
              <a:t>Subway $121</a:t>
            </a:r>
          </a:p>
          <a:p>
            <a:r>
              <a:rPr lang="en-US" sz="1400" dirty="0" smtClean="0">
                <a:latin typeface="Times New Roman" panose="02020603050405020304" pitchFamily="18" charset="0"/>
                <a:cs typeface="Times New Roman" panose="02020603050405020304" pitchFamily="18" charset="0"/>
              </a:rPr>
              <a:t>Insurance $451.93</a:t>
            </a:r>
          </a:p>
          <a:p>
            <a:r>
              <a:rPr lang="en-US" sz="1400" dirty="0" smtClean="0">
                <a:latin typeface="Times New Roman" panose="02020603050405020304" pitchFamily="18" charset="0"/>
                <a:cs typeface="Times New Roman" panose="02020603050405020304" pitchFamily="18" charset="0"/>
              </a:rPr>
              <a:t>Food $502.0</a:t>
            </a:r>
          </a:p>
          <a:p>
            <a:r>
              <a:rPr lang="en-US" sz="1400" dirty="0" smtClean="0">
                <a:latin typeface="Times New Roman" panose="02020603050405020304" pitchFamily="18" charset="0"/>
                <a:cs typeface="Times New Roman" panose="02020603050405020304" pitchFamily="18" charset="0"/>
              </a:rPr>
              <a:t>Entertainment $156.85</a:t>
            </a:r>
          </a:p>
          <a:p>
            <a:r>
              <a:rPr lang="en-US" sz="1400" dirty="0" smtClean="0">
                <a:latin typeface="Times New Roman" panose="02020603050405020304" pitchFamily="18" charset="0"/>
                <a:cs typeface="Times New Roman" panose="02020603050405020304" pitchFamily="18" charset="0"/>
              </a:rPr>
              <a:t>Clothing $58.98</a:t>
            </a:r>
          </a:p>
          <a:p>
            <a:r>
              <a:rPr lang="en-US" sz="1400" dirty="0" smtClean="0">
                <a:latin typeface="Times New Roman" panose="02020603050405020304" pitchFamily="18" charset="0"/>
                <a:cs typeface="Times New Roman" panose="02020603050405020304" pitchFamily="18" charset="0"/>
              </a:rPr>
              <a:t>Miscellaneous $77.6</a:t>
            </a:r>
          </a:p>
          <a:p>
            <a:r>
              <a:rPr lang="en-US" sz="1400" dirty="0" smtClean="0">
                <a:latin typeface="Times New Roman" panose="02020603050405020304" pitchFamily="18" charset="0"/>
                <a:cs typeface="Times New Roman" panose="02020603050405020304" pitchFamily="18" charset="0"/>
              </a:rPr>
              <a:t>Screw-up payment $35</a:t>
            </a:r>
          </a:p>
          <a:p>
            <a:r>
              <a:rPr lang="en-US" sz="1400" dirty="0" smtClean="0">
                <a:latin typeface="Times New Roman" panose="02020603050405020304" pitchFamily="18" charset="0"/>
                <a:cs typeface="Times New Roman" panose="02020603050405020304" pitchFamily="18" charset="0"/>
              </a:rPr>
              <a:t>Investment $449.50</a:t>
            </a:r>
          </a:p>
          <a:p>
            <a:r>
              <a:rPr lang="en-US" sz="1400" dirty="0" smtClean="0">
                <a:latin typeface="Times New Roman" panose="02020603050405020304" pitchFamily="18" charset="0"/>
                <a:cs typeface="Times New Roman" panose="02020603050405020304" pitchFamily="18" charset="0"/>
              </a:rPr>
              <a:t>Total expenses $3,371.36</a:t>
            </a:r>
          </a:p>
          <a:p>
            <a:r>
              <a:rPr lang="en-US" sz="1400" dirty="0" smtClean="0">
                <a:latin typeface="Times New Roman" panose="02020603050405020304" pitchFamily="18" charset="0"/>
                <a:cs typeface="Times New Roman" panose="02020603050405020304" pitchFamily="18" charset="0"/>
              </a:rPr>
              <a:t>Saved $1,119.70</a:t>
            </a:r>
          </a:p>
          <a:p>
            <a:endParaRPr lang="en-US" sz="1400" dirty="0" smtClean="0">
              <a:latin typeface="Times New Roman" panose="02020603050405020304" pitchFamily="18" charset="0"/>
              <a:cs typeface="Times New Roman" panose="02020603050405020304" pitchFamily="18" charset="0"/>
            </a:endParaRPr>
          </a:p>
          <a:p>
            <a:endParaRPr lang="en-US" sz="1400" dirty="0">
              <a:latin typeface="Times New Roman" panose="02020603050405020304" pitchFamily="18" charset="0"/>
              <a:cs typeface="Times New Roman" panose="02020603050405020304" pitchFamily="18" charset="0"/>
            </a:endParaRPr>
          </a:p>
        </p:txBody>
      </p:sp>
      <p:pic>
        <p:nvPicPr>
          <p:cNvPr id="3074" name="Picture 2" descr="How to get Grand Totals on Top for Excel Pivot Tables? - YouTub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84875" y="3134591"/>
            <a:ext cx="2857500" cy="16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907884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000" dirty="0" smtClean="0">
                <a:latin typeface="Times New Roman" panose="02020603050405020304" pitchFamily="18" charset="0"/>
                <a:cs typeface="Times New Roman" panose="02020603050405020304" pitchFamily="18" charset="0"/>
              </a:rPr>
              <a:t>Reasons for Choosing the Nursing Profession (Registered Nurse)</a:t>
            </a:r>
            <a:endParaRPr lang="en-US" sz="2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77334" y="2160589"/>
            <a:ext cx="6284575" cy="3880773"/>
          </a:xfrm>
        </p:spPr>
        <p:txBody>
          <a:bodyPr>
            <a:normAutofit/>
          </a:bodyPr>
          <a:lstStyle/>
          <a:p>
            <a:r>
              <a:rPr lang="en-US" sz="1400" dirty="0">
                <a:latin typeface="Times New Roman" panose="02020603050405020304" pitchFamily="18" charset="0"/>
                <a:cs typeface="Times New Roman" panose="02020603050405020304" pitchFamily="18" charset="0"/>
              </a:rPr>
              <a:t>I wanted to do a job that assists individuals and positively affects the lives of patients. </a:t>
            </a:r>
            <a:endParaRPr lang="en-US" sz="1400" dirty="0" smtClean="0">
              <a:latin typeface="Times New Roman" panose="02020603050405020304" pitchFamily="18" charset="0"/>
              <a:cs typeface="Times New Roman" panose="02020603050405020304" pitchFamily="18" charset="0"/>
            </a:endParaRPr>
          </a:p>
          <a:p>
            <a:r>
              <a:rPr lang="en-US" sz="1400" dirty="0" smtClean="0">
                <a:latin typeface="Times New Roman" panose="02020603050405020304" pitchFamily="18" charset="0"/>
                <a:cs typeface="Times New Roman" panose="02020603050405020304" pitchFamily="18" charset="0"/>
              </a:rPr>
              <a:t>There </a:t>
            </a:r>
            <a:r>
              <a:rPr lang="en-US" sz="1400" dirty="0">
                <a:latin typeface="Times New Roman" panose="02020603050405020304" pitchFamily="18" charset="0"/>
                <a:cs typeface="Times New Roman" panose="02020603050405020304" pitchFamily="18" charset="0"/>
              </a:rPr>
              <a:t>is a steady industry growth, and nurses are in demand due to increased access to health insurance and advances in health care. </a:t>
            </a:r>
            <a:endParaRPr lang="en-US" sz="1400" dirty="0" smtClean="0">
              <a:latin typeface="Times New Roman" panose="02020603050405020304" pitchFamily="18" charset="0"/>
              <a:cs typeface="Times New Roman" panose="02020603050405020304" pitchFamily="18" charset="0"/>
            </a:endParaRPr>
          </a:p>
          <a:p>
            <a:r>
              <a:rPr lang="en-US" sz="1400" dirty="0" smtClean="0">
                <a:latin typeface="Times New Roman" panose="02020603050405020304" pitchFamily="18" charset="0"/>
                <a:cs typeface="Times New Roman" panose="02020603050405020304" pitchFamily="18" charset="0"/>
              </a:rPr>
              <a:t>It </a:t>
            </a:r>
            <a:r>
              <a:rPr lang="en-US" sz="1400" dirty="0">
                <a:latin typeface="Times New Roman" panose="02020603050405020304" pitchFamily="18" charset="0"/>
                <a:cs typeface="Times New Roman" panose="02020603050405020304" pitchFamily="18" charset="0"/>
              </a:rPr>
              <a:t>is busy work that involves working with a dedicated team of healthcare providers daily. </a:t>
            </a:r>
            <a:endParaRPr lang="en-US" sz="1400" dirty="0" smtClean="0">
              <a:latin typeface="Times New Roman" panose="02020603050405020304" pitchFamily="18" charset="0"/>
              <a:cs typeface="Times New Roman" panose="02020603050405020304" pitchFamily="18" charset="0"/>
            </a:endParaRPr>
          </a:p>
          <a:p>
            <a:r>
              <a:rPr lang="en-US" sz="1400" dirty="0" smtClean="0">
                <a:latin typeface="Times New Roman" panose="02020603050405020304" pitchFamily="18" charset="0"/>
                <a:cs typeface="Times New Roman" panose="02020603050405020304" pitchFamily="18" charset="0"/>
              </a:rPr>
              <a:t>There </a:t>
            </a:r>
            <a:r>
              <a:rPr lang="en-US" sz="1400" dirty="0">
                <a:latin typeface="Times New Roman" panose="02020603050405020304" pitchFamily="18" charset="0"/>
                <a:cs typeface="Times New Roman" panose="02020603050405020304" pitchFamily="18" charset="0"/>
              </a:rPr>
              <a:t>are various professional development opportunities that can help one learn new things every day. </a:t>
            </a:r>
            <a:endParaRPr lang="en-US" sz="1400" dirty="0" smtClean="0">
              <a:latin typeface="Times New Roman" panose="02020603050405020304" pitchFamily="18" charset="0"/>
              <a:cs typeface="Times New Roman" panose="02020603050405020304" pitchFamily="18" charset="0"/>
            </a:endParaRPr>
          </a:p>
          <a:p>
            <a:r>
              <a:rPr lang="en-US" sz="1400" dirty="0" smtClean="0">
                <a:latin typeface="Times New Roman" panose="02020603050405020304" pitchFamily="18" charset="0"/>
                <a:cs typeface="Times New Roman" panose="02020603050405020304" pitchFamily="18" charset="0"/>
              </a:rPr>
              <a:t>Nursing </a:t>
            </a:r>
            <a:r>
              <a:rPr lang="en-US" sz="1400" dirty="0">
                <a:latin typeface="Times New Roman" panose="02020603050405020304" pitchFamily="18" charset="0"/>
                <a:cs typeface="Times New Roman" panose="02020603050405020304" pitchFamily="18" charset="0"/>
              </a:rPr>
              <a:t>has a flexible work schedule that can help one plan on how they can spend time with their family</a:t>
            </a:r>
          </a:p>
        </p:txBody>
      </p:sp>
      <p:pic>
        <p:nvPicPr>
          <p:cNvPr id="14348" name="Picture 12" descr="Netflix 13 Reasons Why Season 1: Critics On Relevance, Graphic Nature -  Varie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61909" y="2160589"/>
            <a:ext cx="3221182" cy="26815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93744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dirty="0" smtClean="0">
                <a:latin typeface="Times New Roman" panose="02020603050405020304" pitchFamily="18" charset="0"/>
                <a:cs typeface="Times New Roman" panose="02020603050405020304" pitchFamily="18" charset="0"/>
              </a:rPr>
              <a:t>Qualifications</a:t>
            </a:r>
            <a:endParaRPr lang="en-US" sz="2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77334" y="2160589"/>
            <a:ext cx="6388484" cy="3880773"/>
          </a:xfrm>
        </p:spPr>
        <p:txBody>
          <a:bodyPr>
            <a:normAutofit/>
          </a:bodyPr>
          <a:lstStyle/>
          <a:p>
            <a:r>
              <a:rPr lang="en-US" sz="1400" dirty="0">
                <a:latin typeface="Times New Roman" panose="02020603050405020304" pitchFamily="18" charset="0"/>
                <a:cs typeface="Times New Roman" panose="02020603050405020304" pitchFamily="18" charset="0"/>
              </a:rPr>
              <a:t>Clinical training enables one to acquire hands-on knowledge and connects with nurses as they ask questions in real-life situations</a:t>
            </a:r>
            <a:r>
              <a:rPr lang="en-US" sz="1400" dirty="0" smtClean="0">
                <a:latin typeface="Times New Roman" panose="02020603050405020304" pitchFamily="18" charset="0"/>
                <a:cs typeface="Times New Roman" panose="02020603050405020304" pitchFamily="18" charset="0"/>
              </a:rPr>
              <a:t>.</a:t>
            </a:r>
          </a:p>
          <a:p>
            <a:r>
              <a:rPr lang="en-US" sz="1400" dirty="0" smtClean="0">
                <a:latin typeface="Times New Roman" panose="02020603050405020304" pitchFamily="18" charset="0"/>
                <a:cs typeface="Times New Roman" panose="02020603050405020304" pitchFamily="18" charset="0"/>
              </a:rPr>
              <a:t>One </a:t>
            </a:r>
            <a:r>
              <a:rPr lang="en-US" sz="1400" dirty="0">
                <a:latin typeface="Times New Roman" panose="02020603050405020304" pitchFamily="18" charset="0"/>
                <a:cs typeface="Times New Roman" panose="02020603050405020304" pitchFamily="18" charset="0"/>
              </a:rPr>
              <a:t>must complete clinical requirements in a medical setting in the community and working in well-lit healthcare facilities</a:t>
            </a:r>
            <a:r>
              <a:rPr lang="en-US" sz="1400" dirty="0" smtClean="0">
                <a:latin typeface="Times New Roman" panose="02020603050405020304" pitchFamily="18" charset="0"/>
                <a:cs typeface="Times New Roman" panose="02020603050405020304" pitchFamily="18" charset="0"/>
              </a:rPr>
              <a:t>.</a:t>
            </a:r>
          </a:p>
          <a:p>
            <a:r>
              <a:rPr lang="en-US" sz="1400" dirty="0" smtClean="0">
                <a:latin typeface="Times New Roman" panose="02020603050405020304" pitchFamily="18" charset="0"/>
                <a:cs typeface="Times New Roman" panose="02020603050405020304" pitchFamily="18" charset="0"/>
              </a:rPr>
              <a:t> One </a:t>
            </a:r>
            <a:r>
              <a:rPr lang="en-US" sz="1400" dirty="0">
                <a:latin typeface="Times New Roman" panose="02020603050405020304" pitchFamily="18" charset="0"/>
                <a:cs typeface="Times New Roman" panose="02020603050405020304" pitchFamily="18" charset="0"/>
              </a:rPr>
              <a:t>must have a bachelor's degree in nursing</a:t>
            </a:r>
            <a:r>
              <a:rPr lang="en-US" sz="1400" dirty="0" smtClean="0">
                <a:latin typeface="Times New Roman" panose="02020603050405020304" pitchFamily="18" charset="0"/>
                <a:cs typeface="Times New Roman" panose="02020603050405020304" pitchFamily="18" charset="0"/>
              </a:rPr>
              <a:t>.</a:t>
            </a:r>
          </a:p>
          <a:p>
            <a:r>
              <a:rPr lang="en-US" sz="1400" dirty="0" smtClean="0">
                <a:latin typeface="Times New Roman" panose="02020603050405020304" pitchFamily="18" charset="0"/>
                <a:cs typeface="Times New Roman" panose="02020603050405020304" pitchFamily="18" charset="0"/>
              </a:rPr>
              <a:t>Associate </a:t>
            </a:r>
            <a:r>
              <a:rPr lang="en-US" sz="1400" dirty="0">
                <a:latin typeface="Times New Roman" panose="02020603050405020304" pitchFamily="18" charset="0"/>
                <a:cs typeface="Times New Roman" panose="02020603050405020304" pitchFamily="18" charset="0"/>
              </a:rPr>
              <a:t>degree in nursing. </a:t>
            </a:r>
            <a:endParaRPr lang="en-US" sz="1400" dirty="0" smtClean="0">
              <a:latin typeface="Times New Roman" panose="02020603050405020304" pitchFamily="18" charset="0"/>
              <a:cs typeface="Times New Roman" panose="02020603050405020304" pitchFamily="18" charset="0"/>
            </a:endParaRPr>
          </a:p>
          <a:p>
            <a:r>
              <a:rPr lang="en-US" sz="1400" dirty="0">
                <a:latin typeface="Times New Roman" panose="02020603050405020304" pitchFamily="18" charset="0"/>
                <a:cs typeface="Times New Roman" panose="02020603050405020304" pitchFamily="18" charset="0"/>
              </a:rPr>
              <a:t>O</a:t>
            </a:r>
            <a:r>
              <a:rPr lang="en-US" sz="1400" dirty="0" smtClean="0">
                <a:latin typeface="Times New Roman" panose="02020603050405020304" pitchFamily="18" charset="0"/>
                <a:cs typeface="Times New Roman" panose="02020603050405020304" pitchFamily="18" charset="0"/>
              </a:rPr>
              <a:t>ne </a:t>
            </a:r>
            <a:r>
              <a:rPr lang="en-US" sz="1400" dirty="0">
                <a:latin typeface="Times New Roman" panose="02020603050405020304" pitchFamily="18" charset="0"/>
                <a:cs typeface="Times New Roman" panose="02020603050405020304" pitchFamily="18" charset="0"/>
              </a:rPr>
              <a:t>must get licensed to practice.</a:t>
            </a:r>
            <a:endParaRPr lang="en-US" sz="1400" dirty="0" smtClean="0">
              <a:latin typeface="Times New Roman" panose="02020603050405020304" pitchFamily="18" charset="0"/>
              <a:cs typeface="Times New Roman" panose="02020603050405020304" pitchFamily="18" charset="0"/>
            </a:endParaRPr>
          </a:p>
        </p:txBody>
      </p:sp>
      <p:pic>
        <p:nvPicPr>
          <p:cNvPr id="15368" name="Picture 8" descr="Construction Contracts: Qualifications - Real Projectiv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65818" y="2586616"/>
            <a:ext cx="2847975" cy="24529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24675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000" dirty="0" smtClean="0">
                <a:latin typeface="Times New Roman" panose="02020603050405020304" pitchFamily="18" charset="0"/>
                <a:cs typeface="Times New Roman" panose="02020603050405020304" pitchFamily="18" charset="0"/>
              </a:rPr>
              <a:t>Unemployment Percentage </a:t>
            </a:r>
            <a:endParaRPr lang="en-US" sz="2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77334" y="2160589"/>
            <a:ext cx="5671511" cy="3880773"/>
          </a:xfrm>
        </p:spPr>
        <p:txBody>
          <a:bodyPr>
            <a:normAutofit/>
          </a:bodyPr>
          <a:lstStyle/>
          <a:p>
            <a:r>
              <a:rPr lang="en-US" sz="1200" dirty="0">
                <a:latin typeface="Times New Roman" panose="02020603050405020304" pitchFamily="18" charset="0"/>
                <a:cs typeface="Times New Roman" panose="02020603050405020304" pitchFamily="18" charset="0"/>
              </a:rPr>
              <a:t>Considering the current job environment, individuals perceive Registered nurses to be quite lucky since their unemployment percentage is 1.1 percent. </a:t>
            </a:r>
            <a:endParaRPr lang="en-US" sz="1200" dirty="0" smtClean="0">
              <a:latin typeface="Times New Roman" panose="02020603050405020304" pitchFamily="18" charset="0"/>
              <a:cs typeface="Times New Roman" panose="02020603050405020304" pitchFamily="18" charset="0"/>
            </a:endParaRPr>
          </a:p>
          <a:p>
            <a:r>
              <a:rPr lang="en-US" sz="1200" dirty="0" smtClean="0">
                <a:latin typeface="Times New Roman" panose="02020603050405020304" pitchFamily="18" charset="0"/>
                <a:cs typeface="Times New Roman" panose="02020603050405020304" pitchFamily="18" charset="0"/>
              </a:rPr>
              <a:t>America's </a:t>
            </a:r>
            <a:r>
              <a:rPr lang="en-US" sz="1200" dirty="0">
                <a:latin typeface="Times New Roman" panose="02020603050405020304" pitchFamily="18" charset="0"/>
                <a:cs typeface="Times New Roman" panose="02020603050405020304" pitchFamily="18" charset="0"/>
              </a:rPr>
              <a:t>population is growing old, meaning a high demand and more treatment alternatives for most kinds of illnesses. </a:t>
            </a:r>
            <a:endParaRPr lang="en-US" sz="1200" dirty="0" smtClean="0">
              <a:latin typeface="Times New Roman" panose="02020603050405020304" pitchFamily="18" charset="0"/>
              <a:cs typeface="Times New Roman" panose="02020603050405020304" pitchFamily="18" charset="0"/>
            </a:endParaRPr>
          </a:p>
          <a:p>
            <a:r>
              <a:rPr lang="en-US" sz="1200" dirty="0" smtClean="0">
                <a:latin typeface="Times New Roman" panose="02020603050405020304" pitchFamily="18" charset="0"/>
                <a:cs typeface="Times New Roman" panose="02020603050405020304" pitchFamily="18" charset="0"/>
              </a:rPr>
              <a:t>The </a:t>
            </a:r>
            <a:r>
              <a:rPr lang="en-US" sz="1200" dirty="0">
                <a:latin typeface="Times New Roman" panose="02020603050405020304" pitchFamily="18" charset="0"/>
                <a:cs typeface="Times New Roman" panose="02020603050405020304" pitchFamily="18" charset="0"/>
              </a:rPr>
              <a:t>need for nurses has continued to increase significantly during the </a:t>
            </a:r>
            <a:r>
              <a:rPr lang="en-US" sz="1200" dirty="0" smtClean="0">
                <a:latin typeface="Times New Roman" panose="02020603050405020304" pitchFamily="18" charset="0"/>
                <a:cs typeface="Times New Roman" panose="02020603050405020304" pitchFamily="18" charset="0"/>
              </a:rPr>
              <a:t>pandemic and emergencies.</a:t>
            </a:r>
          </a:p>
        </p:txBody>
      </p:sp>
      <p:pic>
        <p:nvPicPr>
          <p:cNvPr id="13316" name="Picture 4" descr="Calculating the Unemployment Rate | Macroeconomic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7711" y="2443624"/>
            <a:ext cx="2762250" cy="16573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38129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000" dirty="0" smtClean="0">
                <a:latin typeface="Times New Roman" panose="02020603050405020304" pitchFamily="18" charset="0"/>
                <a:cs typeface="Times New Roman" panose="02020603050405020304" pitchFamily="18" charset="0"/>
              </a:rPr>
              <a:t>Job Environment </a:t>
            </a:r>
            <a:endParaRPr lang="en-US" sz="2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77334" y="2160589"/>
            <a:ext cx="5235093" cy="3880773"/>
          </a:xfrm>
        </p:spPr>
        <p:txBody>
          <a:bodyPr>
            <a:normAutofit/>
          </a:bodyPr>
          <a:lstStyle/>
          <a:p>
            <a:r>
              <a:rPr lang="en-US" sz="1400" dirty="0">
                <a:latin typeface="Times New Roman" panose="02020603050405020304" pitchFamily="18" charset="0"/>
                <a:cs typeface="Times New Roman" panose="02020603050405020304" pitchFamily="18" charset="0"/>
              </a:rPr>
              <a:t>The job will be located in New York. </a:t>
            </a:r>
            <a:endParaRPr lang="en-US" sz="1400" dirty="0" smtClean="0">
              <a:latin typeface="Times New Roman" panose="02020603050405020304" pitchFamily="18" charset="0"/>
              <a:cs typeface="Times New Roman" panose="02020603050405020304" pitchFamily="18" charset="0"/>
            </a:endParaRPr>
          </a:p>
          <a:p>
            <a:r>
              <a:rPr lang="en-US" sz="1400" dirty="0" smtClean="0">
                <a:latin typeface="Times New Roman" panose="02020603050405020304" pitchFamily="18" charset="0"/>
                <a:cs typeface="Times New Roman" panose="02020603050405020304" pitchFamily="18" charset="0"/>
              </a:rPr>
              <a:t>Job </a:t>
            </a:r>
            <a:r>
              <a:rPr lang="en-US" sz="1400" dirty="0">
                <a:latin typeface="Times New Roman" panose="02020603050405020304" pitchFamily="18" charset="0"/>
                <a:cs typeface="Times New Roman" panose="02020603050405020304" pitchFamily="18" charset="0"/>
              </a:rPr>
              <a:t>pressures include medical emergencies and dealing with grief after a patient’s death. </a:t>
            </a:r>
            <a:endParaRPr lang="en-US" sz="1400" dirty="0" smtClean="0">
              <a:latin typeface="Times New Roman" panose="02020603050405020304" pitchFamily="18" charset="0"/>
              <a:cs typeface="Times New Roman" panose="02020603050405020304" pitchFamily="18" charset="0"/>
            </a:endParaRPr>
          </a:p>
          <a:p>
            <a:r>
              <a:rPr lang="en-US" sz="1400" dirty="0" smtClean="0">
                <a:latin typeface="Times New Roman" panose="02020603050405020304" pitchFamily="18" charset="0"/>
                <a:cs typeface="Times New Roman" panose="02020603050405020304" pitchFamily="18" charset="0"/>
              </a:rPr>
              <a:t>Responsibilities </a:t>
            </a:r>
            <a:r>
              <a:rPr lang="en-US" sz="1400" dirty="0">
                <a:latin typeface="Times New Roman" panose="02020603050405020304" pitchFamily="18" charset="0"/>
                <a:cs typeface="Times New Roman" panose="02020603050405020304" pitchFamily="18" charset="0"/>
              </a:rPr>
              <a:t>involve coordinating patient care, helping doctors with surgeries and exams, promoting wellness, educating patients, and administering medication. </a:t>
            </a:r>
            <a:endParaRPr lang="en-US" sz="1400" dirty="0" smtClean="0">
              <a:latin typeface="Times New Roman" panose="02020603050405020304" pitchFamily="18" charset="0"/>
              <a:cs typeface="Times New Roman" panose="02020603050405020304" pitchFamily="18" charset="0"/>
            </a:endParaRPr>
          </a:p>
          <a:p>
            <a:r>
              <a:rPr lang="en-US" sz="1400" dirty="0" smtClean="0">
                <a:latin typeface="Times New Roman" panose="02020603050405020304" pitchFamily="18" charset="0"/>
                <a:cs typeface="Times New Roman" panose="02020603050405020304" pitchFamily="18" charset="0"/>
              </a:rPr>
              <a:t>Co-workers </a:t>
            </a:r>
            <a:r>
              <a:rPr lang="en-US" sz="1400" dirty="0">
                <a:latin typeface="Times New Roman" panose="02020603050405020304" pitchFamily="18" charset="0"/>
                <a:cs typeface="Times New Roman" panose="02020603050405020304" pitchFamily="18" charset="0"/>
              </a:rPr>
              <a:t>include doctors and fellow nurses</a:t>
            </a:r>
            <a:r>
              <a:rPr lang="en-US" sz="1400" dirty="0" smtClean="0">
                <a:latin typeface="Times New Roman" panose="02020603050405020304" pitchFamily="18" charset="0"/>
                <a:cs typeface="Times New Roman" panose="02020603050405020304" pitchFamily="18" charset="0"/>
              </a:rPr>
              <a:t>.</a:t>
            </a:r>
          </a:p>
          <a:p>
            <a:r>
              <a:rPr lang="en-US" sz="1400" dirty="0" smtClean="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Indoor activities involve working in a healthcare facility environment, while outdoor may include caring for the elderly at their homes. </a:t>
            </a:r>
          </a:p>
        </p:txBody>
      </p:sp>
      <p:pic>
        <p:nvPicPr>
          <p:cNvPr id="12298" name="Picture 10" descr="Ways of Creating a Conducive Work Environmen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09665" y="2234045"/>
            <a:ext cx="3689062" cy="27847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733336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000" dirty="0" smtClean="0">
                <a:latin typeface="Times New Roman" panose="02020603050405020304" pitchFamily="18" charset="0"/>
                <a:cs typeface="Times New Roman" panose="02020603050405020304" pitchFamily="18" charset="0"/>
              </a:rPr>
              <a:t>Tax and Retirement </a:t>
            </a:r>
            <a:endParaRPr lang="en-US" sz="2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77334" y="2160589"/>
            <a:ext cx="6471611" cy="3880773"/>
          </a:xfrm>
        </p:spPr>
        <p:txBody>
          <a:bodyPr>
            <a:normAutofit/>
          </a:bodyPr>
          <a:lstStyle/>
          <a:p>
            <a:r>
              <a:rPr lang="en-US" sz="1400" dirty="0" smtClean="0">
                <a:latin typeface="Times New Roman" panose="02020603050405020304" pitchFamily="18" charset="0"/>
                <a:cs typeface="Times New Roman" panose="02020603050405020304" pitchFamily="18" charset="0"/>
              </a:rPr>
              <a:t>Gross income per year is $ 85,610 in New York. </a:t>
            </a:r>
          </a:p>
          <a:p>
            <a:r>
              <a:rPr lang="en-US" sz="1400" dirty="0" smtClean="0">
                <a:latin typeface="Times New Roman" panose="02020603050405020304" pitchFamily="18" charset="0"/>
                <a:cs typeface="Times New Roman" panose="02020603050405020304" pitchFamily="18" charset="0"/>
              </a:rPr>
              <a:t>Federal income tax- pay 25 % - $21,402</a:t>
            </a:r>
          </a:p>
          <a:p>
            <a:r>
              <a:rPr lang="en-US" sz="1400" dirty="0" smtClean="0">
                <a:latin typeface="Times New Roman" panose="02020603050405020304" pitchFamily="18" charset="0"/>
                <a:cs typeface="Times New Roman" panose="02020603050405020304" pitchFamily="18" charset="0"/>
              </a:rPr>
              <a:t>FICA- pay 6% - $5,136</a:t>
            </a:r>
          </a:p>
          <a:p>
            <a:r>
              <a:rPr lang="en-US" sz="1400" dirty="0" smtClean="0">
                <a:latin typeface="Times New Roman" panose="02020603050405020304" pitchFamily="18" charset="0"/>
                <a:cs typeface="Times New Roman" panose="02020603050405020304" pitchFamily="18" charset="0"/>
              </a:rPr>
              <a:t>State income tax- pay 6%- $5,136 </a:t>
            </a:r>
          </a:p>
          <a:p>
            <a:r>
              <a:rPr lang="en-US" sz="1400" dirty="0" smtClean="0">
                <a:latin typeface="Times New Roman" panose="02020603050405020304" pitchFamily="18" charset="0"/>
                <a:cs typeface="Times New Roman" panose="02020603050405020304" pitchFamily="18" charset="0"/>
              </a:rPr>
              <a:t>Net income per year - $53,936</a:t>
            </a:r>
          </a:p>
          <a:p>
            <a:r>
              <a:rPr lang="en-US" sz="1400" dirty="0" smtClean="0">
                <a:latin typeface="Times New Roman" panose="02020603050405020304" pitchFamily="18" charset="0"/>
                <a:cs typeface="Times New Roman" panose="02020603050405020304" pitchFamily="18" charset="0"/>
              </a:rPr>
              <a:t>Net income per month - $ 4,495</a:t>
            </a:r>
          </a:p>
          <a:p>
            <a:r>
              <a:rPr lang="en-US" sz="1400" dirty="0" smtClean="0">
                <a:latin typeface="Times New Roman" panose="02020603050405020304" pitchFamily="18" charset="0"/>
                <a:cs typeface="Times New Roman" panose="02020603050405020304" pitchFamily="18" charset="0"/>
              </a:rPr>
              <a:t>Concerning retirement, financial planners recommended I pay myself first and save 10 percent to invest in future.</a:t>
            </a:r>
          </a:p>
          <a:p>
            <a:r>
              <a:rPr lang="en-US" sz="1400" dirty="0" smtClean="0">
                <a:latin typeface="Times New Roman" panose="02020603050405020304" pitchFamily="18" charset="0"/>
                <a:cs typeface="Times New Roman" panose="02020603050405020304" pitchFamily="18" charset="0"/>
              </a:rPr>
              <a:t>Thus, total retirement will be $ 449.50</a:t>
            </a:r>
          </a:p>
          <a:p>
            <a:pPr marL="0" indent="0">
              <a:buNone/>
            </a:pPr>
            <a:endParaRPr lang="en-US" sz="1400" dirty="0">
              <a:latin typeface="Times New Roman" panose="02020603050405020304" pitchFamily="18" charset="0"/>
              <a:cs typeface="Times New Roman" panose="02020603050405020304" pitchFamily="18" charset="0"/>
            </a:endParaRPr>
          </a:p>
        </p:txBody>
      </p:sp>
      <p:pic>
        <p:nvPicPr>
          <p:cNvPr id="11272" name="Picture 8" descr="Loss-making firms face 1pc revenue tax - Business Dail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31584" y="2160589"/>
            <a:ext cx="2857500" cy="16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613518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000" dirty="0" smtClean="0">
                <a:latin typeface="Times New Roman" panose="02020603050405020304" pitchFamily="18" charset="0"/>
                <a:cs typeface="Times New Roman" panose="02020603050405020304" pitchFamily="18" charset="0"/>
              </a:rPr>
              <a:t>Housing and Utilities </a:t>
            </a:r>
            <a:endParaRPr lang="en-US" sz="2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sz="1200" dirty="0" smtClean="0">
                <a:latin typeface="Times New Roman" panose="02020603050405020304" pitchFamily="18" charset="0"/>
                <a:cs typeface="Times New Roman" panose="02020603050405020304" pitchFamily="18" charset="0"/>
              </a:rPr>
              <a:t>The location of the housing is NYC (Manhattan). </a:t>
            </a:r>
          </a:p>
          <a:p>
            <a:r>
              <a:rPr lang="en-US" sz="1200" dirty="0" smtClean="0">
                <a:latin typeface="Times New Roman" panose="02020603050405020304" pitchFamily="18" charset="0"/>
                <a:cs typeface="Times New Roman" panose="02020603050405020304" pitchFamily="18" charset="0"/>
              </a:rPr>
              <a:t>The type of housing is an apartment. </a:t>
            </a:r>
          </a:p>
          <a:p>
            <a:r>
              <a:rPr lang="en-US" sz="1200" dirty="0" smtClean="0">
                <a:latin typeface="Times New Roman" panose="02020603050405020304" pitchFamily="18" charset="0"/>
                <a:cs typeface="Times New Roman" panose="02020603050405020304" pitchFamily="18" charset="0"/>
              </a:rPr>
              <a:t>My room mate name is James Clarkson. </a:t>
            </a:r>
          </a:p>
          <a:p>
            <a:r>
              <a:rPr lang="en-US" sz="1200" dirty="0" smtClean="0">
                <a:latin typeface="Times New Roman" panose="02020603050405020304" pitchFamily="18" charset="0"/>
                <a:cs typeface="Times New Roman" panose="02020603050405020304" pitchFamily="18" charset="0"/>
              </a:rPr>
              <a:t>Total rent per month is $725.  </a:t>
            </a:r>
          </a:p>
          <a:p>
            <a:r>
              <a:rPr lang="en-US" sz="1200" dirty="0" smtClean="0">
                <a:latin typeface="Times New Roman" panose="02020603050405020304" pitchFamily="18" charset="0"/>
                <a:cs typeface="Times New Roman" panose="02020603050405020304" pitchFamily="18" charset="0"/>
              </a:rPr>
              <a:t>Electricity per month is $220</a:t>
            </a:r>
          </a:p>
          <a:p>
            <a:r>
              <a:rPr lang="en-US" sz="1200" dirty="0" smtClean="0">
                <a:latin typeface="Times New Roman" panose="02020603050405020304" pitchFamily="18" charset="0"/>
                <a:cs typeface="Times New Roman" panose="02020603050405020304" pitchFamily="18" charset="0"/>
              </a:rPr>
              <a:t>Water per month is $10</a:t>
            </a:r>
          </a:p>
          <a:p>
            <a:r>
              <a:rPr lang="en-US" sz="1200" dirty="0" smtClean="0">
                <a:latin typeface="Times New Roman" panose="02020603050405020304" pitchFamily="18" charset="0"/>
                <a:cs typeface="Times New Roman" panose="02020603050405020304" pitchFamily="18" charset="0"/>
              </a:rPr>
              <a:t>Cable/</a:t>
            </a:r>
            <a:r>
              <a:rPr lang="en-US" sz="1200" dirty="0" err="1" smtClean="0">
                <a:latin typeface="Times New Roman" panose="02020603050405020304" pitchFamily="18" charset="0"/>
                <a:cs typeface="Times New Roman" panose="02020603050405020304" pitchFamily="18" charset="0"/>
              </a:rPr>
              <a:t>Setellite</a:t>
            </a:r>
            <a:r>
              <a:rPr lang="en-US" sz="1200" dirty="0" smtClean="0">
                <a:latin typeface="Times New Roman" panose="02020603050405020304" pitchFamily="18" charset="0"/>
                <a:cs typeface="Times New Roman" panose="02020603050405020304" pitchFamily="18" charset="0"/>
              </a:rPr>
              <a:t>/Membership per month is $8</a:t>
            </a:r>
          </a:p>
          <a:p>
            <a:r>
              <a:rPr lang="en-US" sz="1200" dirty="0" err="1" smtClean="0">
                <a:latin typeface="Times New Roman" panose="02020603050405020304" pitchFamily="18" charset="0"/>
                <a:cs typeface="Times New Roman" panose="02020603050405020304" pitchFamily="18" charset="0"/>
              </a:rPr>
              <a:t>Cellphoner</a:t>
            </a:r>
            <a:r>
              <a:rPr lang="en-US" sz="1200" dirty="0" smtClean="0">
                <a:latin typeface="Times New Roman" panose="02020603050405020304" pitchFamily="18" charset="0"/>
                <a:cs typeface="Times New Roman" panose="02020603050405020304" pitchFamily="18" charset="0"/>
              </a:rPr>
              <a:t> per month is $68</a:t>
            </a:r>
          </a:p>
          <a:p>
            <a:r>
              <a:rPr lang="en-US" sz="1200" dirty="0" smtClean="0">
                <a:latin typeface="Times New Roman" panose="02020603050405020304" pitchFamily="18" charset="0"/>
                <a:cs typeface="Times New Roman" panose="02020603050405020304" pitchFamily="18" charset="0"/>
              </a:rPr>
              <a:t>Internet services per month is $38</a:t>
            </a:r>
          </a:p>
          <a:p>
            <a:r>
              <a:rPr lang="en-US" sz="1200" dirty="0" smtClean="0">
                <a:latin typeface="Times New Roman" panose="02020603050405020304" pitchFamily="18" charset="0"/>
                <a:cs typeface="Times New Roman" panose="02020603050405020304" pitchFamily="18" charset="0"/>
              </a:rPr>
              <a:t>Total utilities per month is $344.</a:t>
            </a:r>
            <a:endParaRPr lang="en-US" sz="1200" dirty="0">
              <a:latin typeface="Times New Roman" panose="02020603050405020304" pitchFamily="18" charset="0"/>
              <a:cs typeface="Times New Roman" panose="02020603050405020304" pitchFamily="18" charset="0"/>
            </a:endParaRPr>
          </a:p>
        </p:txBody>
      </p:sp>
      <p:pic>
        <p:nvPicPr>
          <p:cNvPr id="10254" name="Picture 14" descr="Affordable housing project attracts investment offers worth Sh3 trill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06894" y="2794144"/>
            <a:ext cx="2466975" cy="18478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695346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000" dirty="0" smtClean="0">
                <a:latin typeface="Times New Roman" panose="02020603050405020304" pitchFamily="18" charset="0"/>
                <a:cs typeface="Times New Roman" panose="02020603050405020304" pitchFamily="18" charset="0"/>
              </a:rPr>
              <a:t>Automobile and Gas</a:t>
            </a:r>
            <a:endParaRPr lang="en-US" sz="2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77334" y="2160589"/>
            <a:ext cx="5016884" cy="3880773"/>
          </a:xfrm>
        </p:spPr>
        <p:txBody>
          <a:bodyPr>
            <a:normAutofit/>
          </a:bodyPr>
          <a:lstStyle/>
          <a:p>
            <a:r>
              <a:rPr lang="en-US" sz="1400" dirty="0" smtClean="0">
                <a:latin typeface="Times New Roman" panose="02020603050405020304" pitchFamily="18" charset="0"/>
                <a:cs typeface="Times New Roman" panose="02020603050405020304" pitchFamily="18" charset="0"/>
              </a:rPr>
              <a:t>Since I will be residing in NYC, I do not need to get a car. For transportation, I will prefer using the subway and walking.</a:t>
            </a:r>
          </a:p>
          <a:p>
            <a:r>
              <a:rPr lang="en-US" sz="1400" dirty="0" smtClean="0">
                <a:latin typeface="Times New Roman" panose="02020603050405020304" pitchFamily="18" charset="0"/>
                <a:cs typeface="Times New Roman" panose="02020603050405020304" pitchFamily="18" charset="0"/>
              </a:rPr>
              <a:t>The cost for 30 days pass is $121.00. </a:t>
            </a:r>
          </a:p>
          <a:p>
            <a:r>
              <a:rPr lang="en-US" sz="1400" dirty="0" smtClean="0">
                <a:latin typeface="Times New Roman" panose="02020603050405020304" pitchFamily="18" charset="0"/>
                <a:cs typeface="Times New Roman" panose="02020603050405020304" pitchFamily="18" charset="0"/>
              </a:rPr>
              <a:t>Because there is no need of purchasing a car, I will not incur costs regarding gas for the automobile. </a:t>
            </a:r>
          </a:p>
          <a:p>
            <a:endParaRPr lang="en-US" sz="1400" dirty="0">
              <a:latin typeface="Times New Roman" panose="02020603050405020304" pitchFamily="18" charset="0"/>
              <a:cs typeface="Times New Roman" panose="02020603050405020304" pitchFamily="18" charset="0"/>
            </a:endParaRPr>
          </a:p>
        </p:txBody>
      </p:sp>
      <p:sp>
        <p:nvSpPr>
          <p:cNvPr id="4" name="AutoShape 2" descr="12 Secrets of the New York Subway | Travel | Smithsonian Magazin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9228" name="Picture 12" descr="nycsubway.org: History of the Independent Subwa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78494" y="2344910"/>
            <a:ext cx="3699451" cy="2757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27552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000" dirty="0" smtClean="0">
                <a:latin typeface="Times New Roman" panose="02020603050405020304" pitchFamily="18" charset="0"/>
                <a:cs typeface="Times New Roman" panose="02020603050405020304" pitchFamily="18" charset="0"/>
              </a:rPr>
              <a:t>Insurance </a:t>
            </a:r>
            <a:endParaRPr lang="en-US" sz="2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sz="1400" dirty="0" smtClean="0">
                <a:latin typeface="Times New Roman" panose="02020603050405020304" pitchFamily="18" charset="0"/>
                <a:cs typeface="Times New Roman" panose="02020603050405020304" pitchFamily="18" charset="0"/>
              </a:rPr>
              <a:t>Rental insurance per month will be $14 from Liberty Mutual company.</a:t>
            </a:r>
          </a:p>
          <a:p>
            <a:r>
              <a:rPr lang="en-US" sz="1400" dirty="0" smtClean="0">
                <a:latin typeface="Times New Roman" panose="02020603050405020304" pitchFamily="18" charset="0"/>
                <a:cs typeface="Times New Roman" panose="02020603050405020304" pitchFamily="18" charset="0"/>
              </a:rPr>
              <a:t>Total life insurance per month will be $17.93 from Legal General company.</a:t>
            </a:r>
          </a:p>
          <a:p>
            <a:r>
              <a:rPr lang="en-US" sz="1400" dirty="0" smtClean="0">
                <a:latin typeface="Times New Roman" panose="02020603050405020304" pitchFamily="18" charset="0"/>
                <a:cs typeface="Times New Roman" panose="02020603050405020304" pitchFamily="18" charset="0"/>
              </a:rPr>
              <a:t>Health insurance plan cost monthly will be $420.</a:t>
            </a:r>
          </a:p>
          <a:p>
            <a:r>
              <a:rPr lang="en-US" sz="1400" dirty="0" smtClean="0">
                <a:latin typeface="Times New Roman" panose="02020603050405020304" pitchFamily="18" charset="0"/>
                <a:cs typeface="Times New Roman" panose="02020603050405020304" pitchFamily="18" charset="0"/>
              </a:rPr>
              <a:t>The total monthly insurance cost will be $451.93. </a:t>
            </a:r>
          </a:p>
          <a:p>
            <a:r>
              <a:rPr lang="en-US" sz="1400" dirty="0" smtClean="0">
                <a:latin typeface="Times New Roman" panose="02020603050405020304" pitchFamily="18" charset="0"/>
                <a:cs typeface="Times New Roman" panose="02020603050405020304" pitchFamily="18" charset="0"/>
              </a:rPr>
              <a:t>The plan for health insurance is Fidelis care and the insurance will pay 100%.</a:t>
            </a:r>
          </a:p>
          <a:p>
            <a:r>
              <a:rPr lang="en-US" sz="1400" dirty="0" smtClean="0">
                <a:latin typeface="Times New Roman" panose="02020603050405020304" pitchFamily="18" charset="0"/>
                <a:cs typeface="Times New Roman" panose="02020603050405020304" pitchFamily="18" charset="0"/>
              </a:rPr>
              <a:t>I will be accountable for paying 0 % and the deductible amount will be $4,000.</a:t>
            </a:r>
          </a:p>
          <a:p>
            <a:r>
              <a:rPr lang="en-US" sz="1400" dirty="0" smtClean="0">
                <a:latin typeface="Times New Roman" panose="02020603050405020304" pitchFamily="18" charset="0"/>
                <a:cs typeface="Times New Roman" panose="02020603050405020304" pitchFamily="18" charset="0"/>
              </a:rPr>
              <a:t>Copayments and coinsurance amount 50% after deductible while out-of-pocket maximum will be $7,600. </a:t>
            </a:r>
            <a:endParaRPr lang="en-US" sz="1400" dirty="0">
              <a:latin typeface="Times New Roman" panose="02020603050405020304" pitchFamily="18" charset="0"/>
              <a:cs typeface="Times New Roman" panose="02020603050405020304" pitchFamily="18" charset="0"/>
            </a:endParaRPr>
          </a:p>
        </p:txBody>
      </p:sp>
      <p:pic>
        <p:nvPicPr>
          <p:cNvPr id="8200" name="Picture 8" descr="Types Of Life Insurance Policies – Forbes Adviso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39603" y="1930400"/>
            <a:ext cx="2857500" cy="16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8755437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docProps/app.xml><?xml version="1.0" encoding="utf-8"?>
<Properties xmlns="http://schemas.openxmlformats.org/officeDocument/2006/extended-properties" xmlns:vt="http://schemas.openxmlformats.org/officeDocument/2006/docPropsVTypes">
  <Template>Facet</Template>
  <TotalTime>0</TotalTime>
  <Words>1288</Words>
  <Application>Microsoft Office PowerPoint</Application>
  <PresentationFormat>Widescreen</PresentationFormat>
  <Paragraphs>108</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Times New Roman</vt:lpstr>
      <vt:lpstr>Trebuchet MS</vt:lpstr>
      <vt:lpstr>Wingdings 3</vt:lpstr>
      <vt:lpstr>Facet</vt:lpstr>
      <vt:lpstr>Budget Project for 2021 </vt:lpstr>
      <vt:lpstr>Reasons for Choosing the Nursing Profession (Registered Nurse)</vt:lpstr>
      <vt:lpstr>Qualifications</vt:lpstr>
      <vt:lpstr>Unemployment Percentage </vt:lpstr>
      <vt:lpstr>Job Environment </vt:lpstr>
      <vt:lpstr>Tax and Retirement </vt:lpstr>
      <vt:lpstr>Housing and Utilities </vt:lpstr>
      <vt:lpstr>Automobile and Gas</vt:lpstr>
      <vt:lpstr>Insurance </vt:lpstr>
      <vt:lpstr>Food and Groceries </vt:lpstr>
      <vt:lpstr>Entertainment </vt:lpstr>
      <vt:lpstr>Clothing </vt:lpstr>
      <vt:lpstr>Miscellaneous Expenses </vt:lpstr>
      <vt:lpstr>Screw-Up Payment</vt:lpstr>
      <vt:lpstr>Investment </vt:lpstr>
      <vt:lpstr>Grand Total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2021-03-12T15:35:04Z</dcterms:created>
  <dcterms:modified xsi:type="dcterms:W3CDTF">2021-03-12T22:27:42Z</dcterms:modified>
</cp:coreProperties>
</file>